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01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lack and white photo of a solar panel"/>
          <p:cNvSpPr/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Black and white photo of water flowing over the spillway gates of a dam"/>
          <p:cNvSpPr/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Black and white photo of windmills under a cloudy sky"/>
          <p:cNvSpPr/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2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Black and white photo of windmills under a cloudy sky"/>
          <p:cNvSpPr/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lack and white aerial photo of a person standing on top of a dam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lack and white aerial photo of a person standing on top of a dam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01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01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01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Black and white photo of windmills under a cloudy sky"/>
          <p:cNvSpPr/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01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Black and white photo of windmills under a cloudy sky"/>
          <p:cNvSpPr/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01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hat is CPSEC?…"/>
          <p:cNvSpPr txBox="1"/>
          <p:nvPr>
            <p:ph type="ctrTitle"/>
          </p:nvPr>
        </p:nvSpPr>
        <p:spPr>
          <a:xfrm>
            <a:off x="762000" y="8877300"/>
            <a:ext cx="22860000" cy="3975100"/>
          </a:xfrm>
          <a:prstGeom prst="rect">
            <a:avLst/>
          </a:prstGeom>
        </p:spPr>
        <p:txBody>
          <a:bodyPr/>
          <a:lstStyle/>
          <a:p>
            <a:pPr defTabSz="404495">
              <a:defRPr sz="21560"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</a:defRPr>
            </a:pPr>
            <a:r>
              <a:t>What is CPSEC? </a:t>
            </a:r>
          </a:p>
          <a:p>
            <a:pPr defTabSz="404495">
              <a:defRPr sz="8575">
                <a:solidFill>
                  <a:schemeClr val="accent5">
                    <a:hueOff val="-180946"/>
                    <a:satOff val="-2351"/>
                    <a:lumOff val="-8716"/>
                  </a:schemeClr>
                </a:solidFill>
              </a:defRPr>
            </a:pPr>
            <a:r>
              <a:t>+ General Security Tips &amp; Advice</a:t>
            </a:r>
          </a:p>
        </p:txBody>
      </p:sp>
      <p:sp>
        <p:nvSpPr>
          <p:cNvPr id="167" name="Jaxon Haws"/>
          <p:cNvSpPr txBox="1"/>
          <p:nvPr>
            <p:ph type="subTitle" sz="quarter" idx="1"/>
          </p:nvPr>
        </p:nvSpPr>
        <p:spPr>
          <a:xfrm>
            <a:off x="762000" y="5588000"/>
            <a:ext cx="22860000" cy="2540000"/>
          </a:xfrm>
          <a:prstGeom prst="rect">
            <a:avLst/>
          </a:prstGeom>
        </p:spPr>
        <p:txBody>
          <a:bodyPr/>
          <a:lstStyle/>
          <a:p>
            <a:pPr/>
            <a:r>
              <a:t>Jaxon Haws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Fu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5"/>
                </a:solidFill>
              </a:defRPr>
            </a:lvl1pPr>
          </a:lstStyle>
          <a:p>
            <a:pPr/>
            <a:r>
              <a:t>Fun</a:t>
            </a:r>
          </a:p>
        </p:txBody>
      </p:sp>
      <p:sp>
        <p:nvSpPr>
          <p:cNvPr id="214" name="Previous Events Include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Previous Events Include:</a:t>
            </a:r>
          </a:p>
          <a:p>
            <a:pPr lvl="1"/>
            <a:r>
              <a:t>Donut Walk</a:t>
            </a:r>
          </a:p>
          <a:p>
            <a:pPr lvl="1"/>
            <a:r>
              <a:t>Climbing at the Pad</a:t>
            </a:r>
          </a:p>
          <a:p>
            <a:pPr lvl="1"/>
            <a:r>
              <a:t>Beach Day</a:t>
            </a:r>
          </a:p>
          <a:p>
            <a:pPr lvl="1"/>
            <a:r>
              <a:t>Board Game Night</a:t>
            </a:r>
          </a:p>
          <a:p>
            <a:pPr/>
            <a:r>
              <a:t>Hanging out in the Lab</a:t>
            </a:r>
          </a:p>
        </p:txBody>
      </p:sp>
      <p:pic>
        <p:nvPicPr>
          <p:cNvPr id="215" name="IMG_3109.jpg" descr="IMG_3109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2733" y="1524000"/>
            <a:ext cx="5139268" cy="589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eneral Security T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24543">
                <a:solidFill>
                  <a:schemeClr val="accent5"/>
                </a:solidFill>
              </a:defRPr>
            </a:lvl1pPr>
          </a:lstStyle>
          <a:p>
            <a:pPr/>
            <a:r>
              <a:t>General Security Tips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p #1: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>
                <a:solidFill>
                  <a:schemeClr val="accent5"/>
                </a:solidFill>
              </a:defRPr>
            </a:lvl1pPr>
          </a:lstStyle>
          <a:p>
            <a:pPr/>
            <a:r>
              <a:t>Tip #1: Passwords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You have no excuse not to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have no excuse not to</a:t>
            </a:r>
          </a:p>
        </p:txBody>
      </p:sp>
      <p:sp>
        <p:nvSpPr>
          <p:cNvPr id="222" name="Get a Password Mana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5"/>
                </a:solidFill>
              </a:defRPr>
            </a:lvl1pPr>
          </a:lstStyle>
          <a:p>
            <a:pPr/>
            <a:r>
              <a:t>Get a Password Manager</a:t>
            </a:r>
          </a:p>
        </p:txBody>
      </p:sp>
      <p:sp>
        <p:nvSpPr>
          <p:cNvPr id="223" name="Recommendation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77850" indent="-577850" defTabSz="751205">
              <a:spcBef>
                <a:spcPts val="3500"/>
              </a:spcBef>
              <a:defRPr sz="3640"/>
            </a:pPr>
            <a:r>
              <a:t>Recommendations:</a:t>
            </a:r>
          </a:p>
          <a:p>
            <a:pPr lvl="1" marL="1155700" indent="-577850" defTabSz="751205">
              <a:spcBef>
                <a:spcPts val="3500"/>
              </a:spcBef>
              <a:defRPr sz="3640"/>
            </a:pPr>
            <a:r>
              <a:t>Use a very strong password you can remember for your vault</a:t>
            </a:r>
          </a:p>
          <a:p>
            <a:pPr lvl="1" marL="1155700" indent="-577850" defTabSz="751205">
              <a:spcBef>
                <a:spcPts val="3500"/>
              </a:spcBef>
              <a:defRPr sz="3640"/>
            </a:pPr>
            <a:r>
              <a:t>Let the password manager generate the rest of your passwords</a:t>
            </a:r>
          </a:p>
          <a:p>
            <a:pPr lvl="1" marL="1155700" indent="-577850" defTabSz="751205">
              <a:spcBef>
                <a:spcPts val="3500"/>
              </a:spcBef>
              <a:defRPr sz="3640"/>
            </a:pPr>
            <a:r>
              <a:t>Download the App on your phone (and browser extension)and give it permissions to autofill</a:t>
            </a:r>
          </a:p>
          <a:p>
            <a:pPr lvl="1" marL="1155700" indent="-577850" defTabSz="751205">
              <a:spcBef>
                <a:spcPts val="3500"/>
              </a:spcBef>
              <a:defRPr sz="3640"/>
            </a:pPr>
            <a:r>
              <a:t>Bitwarden</a:t>
            </a:r>
          </a:p>
          <a:p>
            <a:pPr marL="577850" indent="-577850" defTabSz="751205">
              <a:spcBef>
                <a:spcPts val="3500"/>
              </a:spcBef>
              <a:defRPr sz="3640"/>
            </a:pPr>
            <a:r>
              <a:t>Cal Poly students get LastPass Premium for FREE (all 4 years)</a:t>
            </a:r>
          </a:p>
        </p:txBody>
      </p:sp>
      <p:pic>
        <p:nvPicPr>
          <p:cNvPr id="224" name="bitwarden.jpg" descr="bitward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63143" y="2159000"/>
            <a:ext cx="6458858" cy="339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lastpass.jpg" descr="lastpas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09527" y="8151304"/>
            <a:ext cx="6185473" cy="3024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p #2: Priv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Tip #2: Privacy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ry and look me up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Try and look me up</a:t>
            </a:r>
          </a:p>
        </p:txBody>
      </p:sp>
      <p:sp>
        <p:nvSpPr>
          <p:cNvPr id="230" name="Opt out of the Direc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5"/>
                </a:solidFill>
              </a:defRPr>
            </a:lvl1pPr>
          </a:lstStyle>
          <a:p>
            <a:pPr/>
            <a:r>
              <a:t>Opt out of the Directory</a:t>
            </a:r>
          </a:p>
        </p:txBody>
      </p:sp>
      <p:sp>
        <p:nvSpPr>
          <p:cNvPr id="231" name="Anyone with a portal login can look you up in the director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Anyone with a portal login can look you up in the directory</a:t>
            </a:r>
          </a:p>
          <a:p>
            <a:pPr/>
            <a:r>
              <a:t>Information includes:</a:t>
            </a:r>
          </a:p>
          <a:p>
            <a:pPr lvl="1"/>
            <a:r>
              <a:t>name</a:t>
            </a:r>
          </a:p>
          <a:p>
            <a:pPr lvl="1"/>
            <a:r>
              <a:t>email</a:t>
            </a:r>
          </a:p>
          <a:p>
            <a:pPr lvl="1"/>
            <a:r>
              <a:t>phone number</a:t>
            </a:r>
          </a:p>
          <a:p>
            <a:pPr lvl="1"/>
            <a:r>
              <a:t>major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ortal.png" descr="Portal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730216"/>
            <a:ext cx="24384000" cy="12255567"/>
          </a:xfrm>
          <a:prstGeom prst="rect">
            <a:avLst/>
          </a:prstGeom>
        </p:spPr>
      </p:pic>
      <p:sp>
        <p:nvSpPr>
          <p:cNvPr id="234" name="Arrow"/>
          <p:cNvSpPr/>
          <p:nvPr/>
        </p:nvSpPr>
        <p:spPr>
          <a:xfrm rot="5400000">
            <a:off x="5918200" y="10312400"/>
            <a:ext cx="2959100" cy="850900"/>
          </a:xfrm>
          <a:prstGeom prst="rightArrow">
            <a:avLst>
              <a:gd name="adj1" fmla="val 32000"/>
              <a:gd name="adj2" fmla="val 143284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35" name="Arrow"/>
          <p:cNvSpPr/>
          <p:nvPr/>
        </p:nvSpPr>
        <p:spPr>
          <a:xfrm>
            <a:off x="11493500" y="901700"/>
            <a:ext cx="2984500" cy="596900"/>
          </a:xfrm>
          <a:prstGeom prst="rightArrow">
            <a:avLst>
              <a:gd name="adj1" fmla="val 32000"/>
              <a:gd name="adj2" fmla="val 204255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36" name="Arrow"/>
          <p:cNvSpPr/>
          <p:nvPr/>
        </p:nvSpPr>
        <p:spPr>
          <a:xfrm>
            <a:off x="939800" y="1498600"/>
            <a:ext cx="3733800" cy="635000"/>
          </a:xfrm>
          <a:prstGeom prst="rightArrow">
            <a:avLst>
              <a:gd name="adj1" fmla="val 32000"/>
              <a:gd name="adj2" fmla="val 192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ferpa.png" descr="ferp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2540000"/>
            <a:ext cx="9740900" cy="863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Arrow"/>
          <p:cNvSpPr/>
          <p:nvPr/>
        </p:nvSpPr>
        <p:spPr>
          <a:xfrm rot="16200000">
            <a:off x="1346200" y="9321800"/>
            <a:ext cx="2946400" cy="762000"/>
          </a:xfrm>
          <a:prstGeom prst="rightArrow">
            <a:avLst>
              <a:gd name="adj1" fmla="val 32000"/>
              <a:gd name="adj2" fmla="val 160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pic>
        <p:nvPicPr>
          <p:cNvPr id="240" name="directory.png" descr="director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82600" y="2997200"/>
            <a:ext cx="8661400" cy="77089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Arrow"/>
          <p:cNvSpPr/>
          <p:nvPr/>
        </p:nvSpPr>
        <p:spPr>
          <a:xfrm rot="3462001">
            <a:off x="11085015" y="4104404"/>
            <a:ext cx="2908301" cy="901701"/>
          </a:xfrm>
          <a:prstGeom prst="rightArrow">
            <a:avLst>
              <a:gd name="adj1" fmla="val 32000"/>
              <a:gd name="adj2" fmla="val 135211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42" name="Arrow"/>
          <p:cNvSpPr/>
          <p:nvPr/>
        </p:nvSpPr>
        <p:spPr>
          <a:xfrm rot="12906000">
            <a:off x="14062364" y="9245196"/>
            <a:ext cx="3441701" cy="812801"/>
          </a:xfrm>
          <a:prstGeom prst="rightArrow">
            <a:avLst>
              <a:gd name="adj1" fmla="val 32000"/>
              <a:gd name="adj2" fmla="val 150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p #3: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Tip #3: 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he Security Professors are the bes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Security Professors are the best</a:t>
            </a:r>
          </a:p>
        </p:txBody>
      </p:sp>
      <p:sp>
        <p:nvSpPr>
          <p:cNvPr id="247" name="Take Security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5"/>
                </a:solidFill>
              </a:defRPr>
            </a:lvl1pPr>
          </a:lstStyle>
          <a:p>
            <a:pPr/>
            <a:r>
              <a:t>Take Security classes</a:t>
            </a:r>
          </a:p>
        </p:txBody>
      </p:sp>
      <p:sp>
        <p:nvSpPr>
          <p:cNvPr id="248" name="CPE 321: Intro to Securit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27050" indent="-527050" defTabSz="685165">
              <a:spcBef>
                <a:spcPts val="3200"/>
              </a:spcBef>
              <a:defRPr sz="3320"/>
            </a:pPr>
            <a:r>
              <a:t>CPE 321: Intro to Security</a:t>
            </a:r>
          </a:p>
          <a:p>
            <a:pPr marL="527050" indent="-527050" defTabSz="685165">
              <a:spcBef>
                <a:spcPts val="3200"/>
              </a:spcBef>
              <a:defRPr sz="3320"/>
            </a:pPr>
            <a:r>
              <a:t>CSC 323: Cryptography Engineering</a:t>
            </a:r>
          </a:p>
          <a:p>
            <a:pPr marL="527050" indent="-527050" defTabSz="685165">
              <a:spcBef>
                <a:spcPts val="3200"/>
              </a:spcBef>
              <a:defRPr sz="3320"/>
            </a:pPr>
            <a:r>
              <a:t>CPE 422: Network Security</a:t>
            </a:r>
          </a:p>
          <a:p>
            <a:pPr marL="527050" indent="-527050" defTabSz="685165">
              <a:spcBef>
                <a:spcPts val="3200"/>
              </a:spcBef>
              <a:defRPr sz="3320"/>
            </a:pPr>
            <a:r>
              <a:t>CSC 424: Software Security</a:t>
            </a:r>
          </a:p>
          <a:p>
            <a:pPr marL="527050" indent="-527050" defTabSz="685165">
              <a:spcBef>
                <a:spcPts val="3200"/>
              </a:spcBef>
              <a:defRPr sz="3320"/>
            </a:pPr>
            <a:r>
              <a:t>CPE 425: Wireless Security</a:t>
            </a:r>
          </a:p>
          <a:p>
            <a:pPr marL="527050" indent="-527050" defTabSz="685165">
              <a:spcBef>
                <a:spcPts val="3200"/>
              </a:spcBef>
              <a:defRPr sz="3320"/>
            </a:pPr>
            <a:r>
              <a:t>CPE 426: Introduction to Hardware Security</a:t>
            </a:r>
          </a:p>
          <a:p>
            <a:pPr marL="527050" indent="-527050" defTabSz="685165">
              <a:spcBef>
                <a:spcPts val="3200"/>
              </a:spcBef>
              <a:defRPr sz="3320"/>
            </a:pPr>
            <a:r>
              <a:t>CSC 429: Current Topics in Computer Security</a:t>
            </a:r>
          </a:p>
          <a:p>
            <a:pPr marL="527050" indent="-527050" defTabSz="685165">
              <a:spcBef>
                <a:spcPts val="3200"/>
              </a:spcBef>
              <a:defRPr sz="3320"/>
            </a:pPr>
            <a:r>
              <a:t>CSC 521: Computer Security (Grad Class)</a:t>
            </a:r>
          </a:p>
          <a:p>
            <a:pPr marL="527050" indent="-527050" defTabSz="685165">
              <a:spcBef>
                <a:spcPts val="3200"/>
              </a:spcBef>
              <a:defRPr sz="3320"/>
            </a:pPr>
            <a:r>
              <a:t>CSC 524: System Security (Grad Class)</a:t>
            </a:r>
          </a:p>
        </p:txBody>
      </p:sp>
      <p:pic>
        <p:nvPicPr>
          <p:cNvPr id="249" name="lurning.jpg" descr="lurn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57300" y="5562600"/>
            <a:ext cx="7759700" cy="518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ello, World!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Hello, World!</a:t>
            </a:r>
          </a:p>
        </p:txBody>
      </p:sp>
      <p:pic>
        <p:nvPicPr>
          <p:cNvPr id="170" name="Jaxon.jpg" descr="Jaxon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918145" y="2504166"/>
            <a:ext cx="6797758" cy="8710380"/>
          </a:xfrm>
          <a:prstGeom prst="rect">
            <a:avLst/>
          </a:prstGeom>
        </p:spPr>
      </p:pic>
      <p:sp>
        <p:nvSpPr>
          <p:cNvPr id="171" name="Who am 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5"/>
                </a:solidFill>
              </a:defRPr>
            </a:lvl1pPr>
          </a:lstStyle>
          <a:p>
            <a:pPr/>
            <a:r>
              <a:t>Who am I?</a:t>
            </a:r>
          </a:p>
        </p:txBody>
      </p:sp>
      <p:sp>
        <p:nvSpPr>
          <p:cNvPr id="172" name="3rd Year Computer Scienc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3rd Year Computer Science</a:t>
            </a:r>
          </a:p>
          <a:p>
            <a:pPr/>
            <a:r>
              <a:t>Clubs:</a:t>
            </a:r>
          </a:p>
          <a:p>
            <a:pPr lvl="1"/>
            <a:r>
              <a:t>White Hat: President</a:t>
            </a:r>
          </a:p>
          <a:p>
            <a:pPr lvl="1"/>
            <a:r>
              <a:t>CPLUG:  President</a:t>
            </a:r>
          </a:p>
          <a:p>
            <a:pPr/>
            <a:r>
              <a:t> Security Engineering @ Fortune 50</a:t>
            </a:r>
          </a:p>
          <a:p>
            <a:pPr/>
            <a:r>
              <a:t>Attended DefCon 29 this year</a:t>
            </a:r>
          </a:p>
          <a:p>
            <a:pPr/>
            <a:r>
              <a:t>Rock climbing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p #4: Concen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24543">
                <a:solidFill>
                  <a:schemeClr val="accent5"/>
                </a:solidFill>
              </a:defRPr>
            </a:lvl1pPr>
          </a:lstStyle>
          <a:p>
            <a:pPr/>
            <a:r>
              <a:t>Tip #4: Concentration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Woo More Security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Woo More Security</a:t>
            </a:r>
          </a:p>
        </p:txBody>
      </p:sp>
      <p:pic>
        <p:nvPicPr>
          <p:cNvPr id="254" name="catalog.png" descr="catalog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019951" y="2274731"/>
            <a:ext cx="8208350" cy="10168239"/>
          </a:xfrm>
          <a:prstGeom prst="rect">
            <a:avLst/>
          </a:prstGeom>
        </p:spPr>
      </p:pic>
      <p:sp>
        <p:nvSpPr>
          <p:cNvPr id="255" name="Privacy and Security Concen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5"/>
                </a:solidFill>
              </a:defRPr>
            </a:lvl1pPr>
          </a:lstStyle>
          <a:p>
            <a:pPr/>
            <a:r>
              <a:t>Privacy and Security Concentration</a:t>
            </a:r>
          </a:p>
        </p:txBody>
      </p:sp>
      <p:sp>
        <p:nvSpPr>
          <p:cNvPr id="256" name="New for 2021-22 Catalog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for 2021-22 Catalog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p #5: Con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440">
              <a:defRPr sz="26663">
                <a:solidFill>
                  <a:schemeClr val="accent5"/>
                </a:solidFill>
              </a:defRPr>
            </a:lvl1pPr>
          </a:lstStyle>
          <a:p>
            <a:pPr/>
            <a:r>
              <a:t>Tip #5: Conferences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10/10 would recommend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10/10 would recommend</a:t>
            </a:r>
          </a:p>
        </p:txBody>
      </p:sp>
      <p:sp>
        <p:nvSpPr>
          <p:cNvPr id="261" name="Con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5"/>
                </a:solidFill>
              </a:defRPr>
            </a:lvl1pPr>
          </a:lstStyle>
          <a:p>
            <a:pPr/>
            <a:r>
              <a:t> Conferences</a:t>
            </a:r>
          </a:p>
        </p:txBody>
      </p:sp>
      <p:sp>
        <p:nvSpPr>
          <p:cNvPr id="262" name="DEF C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 CON</a:t>
            </a:r>
          </a:p>
          <a:p>
            <a:pPr/>
            <a:r>
              <a:t>Local BSides Chapter</a:t>
            </a:r>
          </a:p>
          <a:p>
            <a:pPr/>
            <a:r>
              <a:t>Grace Hopper</a:t>
            </a:r>
          </a:p>
          <a:p>
            <a:pPr/>
            <a:r>
              <a:t>WiCyS</a:t>
            </a:r>
          </a:p>
          <a:p>
            <a:pPr/>
            <a:r>
              <a:t>Other Local Conferences</a:t>
            </a:r>
          </a:p>
        </p:txBody>
      </p:sp>
      <p:pic>
        <p:nvPicPr>
          <p:cNvPr id="263" name="defcon.jpg" descr="defc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0057" y="6856223"/>
            <a:ext cx="14416443" cy="634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al Poly Security Education Club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 Poly Security Education Club</a:t>
            </a:r>
          </a:p>
        </p:txBody>
      </p:sp>
      <p:sp>
        <p:nvSpPr>
          <p:cNvPr id="175" name="CPSEC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CPSEC</a:t>
            </a:r>
          </a:p>
        </p:txBody>
      </p:sp>
      <p:sp>
        <p:nvSpPr>
          <p:cNvPr id="176" name="Our New Name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New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 white hat [hacker] is an ethical computer hacker, or a computer security expert, who specializes in penetration testing and other testing methodologies that ensure the security of an organization's information systems."/>
          <p:cNvSpPr txBox="1"/>
          <p:nvPr>
            <p:ph type="body" idx="21"/>
          </p:nvPr>
        </p:nvSpPr>
        <p:spPr>
          <a:xfrm>
            <a:off x="1676400" y="4089400"/>
            <a:ext cx="21056600" cy="5446269"/>
          </a:xfrm>
          <a:prstGeom prst="rect">
            <a:avLst/>
          </a:prstGeom>
        </p:spPr>
        <p:txBody>
          <a:bodyPr/>
          <a:lstStyle/>
          <a:p>
            <a:pPr>
              <a:defRPr sz="8400"/>
            </a:pPr>
            <a:r>
              <a:t>A white hat [hacker] is an </a:t>
            </a:r>
            <a:r>
              <a:rPr u="sng"/>
              <a:t>ethical computer hacker</a:t>
            </a:r>
            <a:r>
              <a:t>, or a computer security expert, who specializes in penetration testing and other testing methodologies that ensure the security of an organization's information systems.</a:t>
            </a:r>
          </a:p>
        </p:txBody>
      </p:sp>
      <p:sp>
        <p:nvSpPr>
          <p:cNvPr id="179" name="White Hat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White Hat</a:t>
            </a:r>
          </a:p>
        </p:txBody>
      </p:sp>
      <p:sp>
        <p:nvSpPr>
          <p:cNvPr id="180" name="Our old Name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old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LDr: We're the same club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TLDr: We're the same club</a:t>
            </a:r>
          </a:p>
        </p:txBody>
      </p:sp>
      <p:pic>
        <p:nvPicPr>
          <p:cNvPr id="183" name="WH Logo.png" descr="WH Logo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352" t="0" r="2352" b="0"/>
          <a:stretch>
            <a:fillRect/>
          </a:stretch>
        </p:blipFill>
        <p:spPr>
          <a:xfrm>
            <a:off x="19766877" y="1625599"/>
            <a:ext cx="3715423" cy="3898901"/>
          </a:xfrm>
          <a:prstGeom prst="rect">
            <a:avLst/>
          </a:prstGeom>
        </p:spPr>
      </p:pic>
      <p:sp>
        <p:nvSpPr>
          <p:cNvPr id="18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 </a:t>
            </a:r>
          </a:p>
        </p:txBody>
      </p:sp>
      <p:sp>
        <p:nvSpPr>
          <p:cNvPr id="185" name="Many Logo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Many Logos</a:t>
            </a:r>
          </a:p>
          <a:p>
            <a:pPr/>
            <a:r>
              <a:t>Working on transition to new name</a:t>
            </a:r>
          </a:p>
          <a:p>
            <a:pPr/>
            <a:r>
              <a:t>Same people, same goals</a:t>
            </a:r>
          </a:p>
          <a:p>
            <a:pPr/>
            <a:r>
              <a:t>Graphic Designers?</a:t>
            </a:r>
          </a:p>
        </p:txBody>
      </p:sp>
      <p:pic>
        <p:nvPicPr>
          <p:cNvPr id="186" name="enlightened security wallpaper.png" descr="enlightened security wallpap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36039" y="8151812"/>
            <a:ext cx="4290061" cy="2681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CPSEC Logo.png" descr="CPSEC 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76400" y="1778000"/>
            <a:ext cx="3594100" cy="359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CPSEC-Malware Tech Team Logo.png" descr="CPSEC-Malware Tech Team 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13600" y="8153400"/>
            <a:ext cx="3429000" cy="342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on't use password for your password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don't use password for your password</a:t>
            </a:r>
          </a:p>
        </p:txBody>
      </p:sp>
      <p:pic>
        <p:nvPicPr>
          <p:cNvPr id="191" name="cyber-risks.png" descr="cyber-risks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2528"/>
          <a:stretch>
            <a:fillRect/>
          </a:stretch>
        </p:blipFill>
        <p:spPr>
          <a:xfrm>
            <a:off x="14146228" y="4209338"/>
            <a:ext cx="9469574" cy="5168901"/>
          </a:xfrm>
          <a:prstGeom prst="rect">
            <a:avLst/>
          </a:prstGeom>
        </p:spPr>
      </p:pic>
      <p:sp>
        <p:nvSpPr>
          <p:cNvPr id="192" name="General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5"/>
                </a:solidFill>
              </a:defRPr>
            </a:lvl1pPr>
          </a:lstStyle>
          <a:p>
            <a:pPr/>
            <a:r>
              <a:t>General Goals</a:t>
            </a:r>
          </a:p>
        </p:txBody>
      </p:sp>
      <p:sp>
        <p:nvSpPr>
          <p:cNvPr id="193" name="Help people protect their stuff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 people protect their stuff</a:t>
            </a:r>
          </a:p>
          <a:p>
            <a:pPr/>
            <a:r>
              <a:t>Create secure systems</a:t>
            </a:r>
          </a:p>
          <a:p>
            <a:pPr/>
            <a:r>
              <a:t>Teach general security knowledge</a:t>
            </a:r>
          </a:p>
          <a:p>
            <a:pPr/>
            <a:r>
              <a:t>Low pressure environment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orry we don't have merch yet...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Sorry we don't have merch yet...</a:t>
            </a:r>
          </a:p>
        </p:txBody>
      </p:sp>
      <p:sp>
        <p:nvSpPr>
          <p:cNvPr id="196" name="What do we d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5"/>
                </a:solidFill>
              </a:defRPr>
            </a:lvl1pPr>
          </a:lstStyle>
          <a:p>
            <a:pPr/>
            <a:r>
              <a:t>What do we do?</a:t>
            </a:r>
          </a:p>
        </p:txBody>
      </p:sp>
      <p:sp>
        <p:nvSpPr>
          <p:cNvPr id="197" name="Hacking &amp; Shenanigans (In the lab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Hacking &amp; Shenanigans (In the lab)</a:t>
            </a:r>
          </a:p>
          <a:p>
            <a:pPr/>
            <a:r>
              <a:t>Education (Technical Talks)</a:t>
            </a:r>
          </a:p>
          <a:p>
            <a:pPr/>
            <a:r>
              <a:t>Social Events </a:t>
            </a:r>
          </a:p>
        </p:txBody>
      </p:sp>
      <p:pic>
        <p:nvPicPr>
          <p:cNvPr id="198" name="meme.jpg" descr="mem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1100" y="4229100"/>
            <a:ext cx="7835900" cy="783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ab is Closed... But it might actually be ope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 is Closed... But it might actually be open</a:t>
            </a:r>
          </a:p>
        </p:txBody>
      </p:sp>
      <p:pic>
        <p:nvPicPr>
          <p:cNvPr id="201" name="IMG_0182.jpg" descr="IMG_0182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8235" t="0" r="18235" b="0"/>
          <a:stretch>
            <a:fillRect/>
          </a:stretch>
        </p:blipFill>
        <p:spPr>
          <a:xfrm>
            <a:off x="12578080" y="1796657"/>
            <a:ext cx="4665831" cy="4896243"/>
          </a:xfrm>
          <a:prstGeom prst="rect">
            <a:avLst/>
          </a:prstGeom>
        </p:spPr>
      </p:pic>
      <p:sp>
        <p:nvSpPr>
          <p:cNvPr id="202" name="(Ethical) Hac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5"/>
                </a:solidFill>
              </a:defRPr>
            </a:lvl1pPr>
          </a:lstStyle>
          <a:p>
            <a:pPr/>
            <a:r>
              <a:t>(Ethical) Hacking </a:t>
            </a:r>
          </a:p>
        </p:txBody>
      </p:sp>
      <p:sp>
        <p:nvSpPr>
          <p:cNvPr id="203" name="The Lab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Lab</a:t>
            </a:r>
          </a:p>
          <a:p>
            <a:pPr/>
            <a:r>
              <a:t>CTFs</a:t>
            </a:r>
          </a:p>
          <a:p>
            <a:pPr/>
            <a:r>
              <a:t>Isolated Network</a:t>
            </a:r>
          </a:p>
          <a:p>
            <a:pPr/>
            <a:r>
              <a:t>Malware Tech Team?</a:t>
            </a:r>
          </a:p>
        </p:txBody>
      </p:sp>
      <p:pic>
        <p:nvPicPr>
          <p:cNvPr id="204" name="IMG_0185.jpg" descr="IMG_018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10200" y="3289300"/>
            <a:ext cx="5511800" cy="826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deepfried_hackerman.png" descr="deepfried_hackerma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61033" y="7375525"/>
            <a:ext cx="7285567" cy="5464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he 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</a:t>
            </a:r>
          </a:p>
        </p:txBody>
      </p:sp>
      <p:sp>
        <p:nvSpPr>
          <p:cNvPr id="208" name="Edu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>
                <a:solidFill>
                  <a:schemeClr val="accent5"/>
                </a:solidFill>
              </a:defRPr>
            </a:lvl1pPr>
          </a:lstStyle>
          <a:p>
            <a:pPr/>
            <a:r>
              <a:t>Education</a:t>
            </a:r>
          </a:p>
        </p:txBody>
      </p:sp>
      <p:sp>
        <p:nvSpPr>
          <p:cNvPr id="209" name="Technical Talk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Technical Talks</a:t>
            </a:r>
          </a:p>
          <a:p>
            <a:pPr/>
            <a:r>
              <a:t>Tech Teams</a:t>
            </a:r>
          </a:p>
          <a:p>
            <a:pPr lvl="1"/>
            <a:r>
              <a:t>Lock Picking</a:t>
            </a:r>
          </a:p>
          <a:p>
            <a:pPr lvl="1"/>
            <a:r>
              <a:t>Malware</a:t>
            </a:r>
          </a:p>
        </p:txBody>
      </p:sp>
      <p:pic>
        <p:nvPicPr>
          <p:cNvPr id="210" name="yt.png" descr="y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5843" y="2088612"/>
            <a:ext cx="10597957" cy="5836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